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sldIdLst>
    <p:sldId id="257" r:id="rId2"/>
    <p:sldId id="290" r:id="rId3"/>
    <p:sldId id="288" r:id="rId4"/>
    <p:sldId id="270" r:id="rId5"/>
    <p:sldId id="271" r:id="rId6"/>
    <p:sldId id="284" r:id="rId7"/>
    <p:sldId id="282" r:id="rId8"/>
    <p:sldId id="285" r:id="rId9"/>
    <p:sldId id="286" r:id="rId10"/>
    <p:sldId id="277" r:id="rId11"/>
    <p:sldId id="29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 major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C20E7-9671-45F0-836D-53E56406B6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jpe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3QVM1bIWs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675" y="103707"/>
            <a:ext cx="7787054" cy="1111013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UNH SEDS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202" y="4531735"/>
            <a:ext cx="9144000" cy="1064231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CEPS Engineering Organization</a:t>
            </a:r>
          </a:p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High Power Rocketry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27" y="1472476"/>
            <a:ext cx="2764520" cy="28540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71" y="-68669"/>
            <a:ext cx="10131425" cy="1456267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Gimbal System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49" y="2072991"/>
            <a:ext cx="2094999" cy="3370038"/>
          </a:xfrm>
        </p:spPr>
      </p:pic>
      <p:sp>
        <p:nvSpPr>
          <p:cNvPr id="7" name="Rectangle 6"/>
          <p:cNvSpPr/>
          <p:nvPr/>
        </p:nvSpPr>
        <p:spPr>
          <a:xfrm>
            <a:off x="422532" y="1027113"/>
            <a:ext cx="100666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Control th</a:t>
            </a: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e direction of thrust and the orientation of the rocket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First step towards following predefined flight trajectories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Project Tasks: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Measuring system parameters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Numerical modeling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Gimbal hardware design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Control algorithm design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Static testing of stability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Flight implementation and testing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4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6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4176DE0-AE6B-44C0-8B20-046E61478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194" y="2072990"/>
            <a:ext cx="4491274" cy="3370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A6CF4-624A-4A22-9E21-A4F179A5A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6" t="8225" b="8279"/>
          <a:stretch/>
        </p:blipFill>
        <p:spPr>
          <a:xfrm>
            <a:off x="8212424" y="119308"/>
            <a:ext cx="3258105" cy="1815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6B72E-4967-4A67-8424-543C7313E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50" r="38162"/>
          <a:stretch/>
        </p:blipFill>
        <p:spPr>
          <a:xfrm>
            <a:off x="1072861" y="3563706"/>
            <a:ext cx="1075753" cy="174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20BA9-6B2C-4A86-A9A1-F634EBDC8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86" r="28802"/>
          <a:stretch/>
        </p:blipFill>
        <p:spPr>
          <a:xfrm>
            <a:off x="2936106" y="3577876"/>
            <a:ext cx="1096498" cy="18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20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494BD4-6787-3645-A0D7-CE6ABF9A22A4}"/>
              </a:ext>
            </a:extLst>
          </p:cNvPr>
          <p:cNvSpPr txBox="1"/>
          <p:nvPr/>
        </p:nvSpPr>
        <p:spPr>
          <a:xfrm>
            <a:off x="386441" y="226028"/>
            <a:ext cx="1141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How Can You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2DDCD-BADC-344B-83BB-5DBEBFF2BB51}"/>
              </a:ext>
            </a:extLst>
          </p:cNvPr>
          <p:cNvSpPr txBox="1"/>
          <p:nvPr/>
        </p:nvSpPr>
        <p:spPr>
          <a:xfrm>
            <a:off x="163286" y="1240971"/>
            <a:ext cx="11832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Looking for students who’d be willing to help with CAD modeling of rocket components in frame, propulsion, and other needs that come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interested in learning SolidWorks CAD, FEA, and </a:t>
            </a:r>
            <a:r>
              <a:rPr lang="en-US" sz="2000" dirty="0" err="1"/>
              <a:t>FlowSimulation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into one of our teams, given a modeling project to complete and aid our senior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Good experience to integrate into a team as a freshman.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interested, contact me at sgj1001@wildcats.unh.edu (Silas Johnson – Mechanical Engineering Project Manager)</a:t>
            </a:r>
          </a:p>
        </p:txBody>
      </p:sp>
      <p:pic>
        <p:nvPicPr>
          <p:cNvPr id="8" name="Picture 4" descr="Image result for instagram">
            <a:extLst>
              <a:ext uri="{FF2B5EF4-FFF2-40B4-BE49-F238E27FC236}">
                <a16:creationId xmlns:a16="http://schemas.microsoft.com/office/drawing/2014/main" id="{48E054CF-E244-FC4F-8B82-2D38DB31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4322052"/>
            <a:ext cx="1400820" cy="14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63353-A961-2F40-9473-AC183CD86E9D}"/>
              </a:ext>
            </a:extLst>
          </p:cNvPr>
          <p:cNvSpPr txBox="1"/>
          <p:nvPr/>
        </p:nvSpPr>
        <p:spPr>
          <a:xfrm>
            <a:off x="1959246" y="4855029"/>
            <a:ext cx="140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unhseds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01288-F2A7-924D-8677-05C4C67616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75" y="3878609"/>
            <a:ext cx="2478596" cy="1858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583A2-8FC5-BC42-B779-F2218D3976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519" y="3878610"/>
            <a:ext cx="2478595" cy="18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2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8317FE-C333-46E1-BF79-6E3564B180B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>
              <a:extLst>
                <a:ext uri="{FF2B5EF4-FFF2-40B4-BE49-F238E27FC236}">
                  <a16:creationId xmlns:a16="http://schemas.microsoft.com/office/drawing/2014/main" id="{9AD2D256-2D68-49BC-A3D3-63C578F61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2E8AF-52E0-46D2-99EC-A96858A5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B49D9AB-22B0-4E86-9E84-91F8A27A2BE3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1C0C1A-12E6-4783-B550-7D58B4E490BA}"/>
              </a:ext>
            </a:extLst>
          </p:cNvPr>
          <p:cNvGrpSpPr/>
          <p:nvPr/>
        </p:nvGrpSpPr>
        <p:grpSpPr>
          <a:xfrm>
            <a:off x="2088140" y="1421485"/>
            <a:ext cx="914430" cy="2666485"/>
            <a:chOff x="18724962" y="1039766"/>
            <a:chExt cx="5935019" cy="23674596"/>
          </a:xfrm>
        </p:grpSpPr>
        <p:pic>
          <p:nvPicPr>
            <p:cNvPr id="38" name="Picture 178">
              <a:extLst>
                <a:ext uri="{FF2B5EF4-FFF2-40B4-BE49-F238E27FC236}">
                  <a16:creationId xmlns:a16="http://schemas.microsoft.com/office/drawing/2014/main" id="{D58F8726-1076-4655-A25B-9A7974B4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39" name="Picture 195">
              <a:extLst>
                <a:ext uri="{FF2B5EF4-FFF2-40B4-BE49-F238E27FC236}">
                  <a16:creationId xmlns:a16="http://schemas.microsoft.com/office/drawing/2014/main" id="{9DE937CD-3652-47B0-8751-AF38E41D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40" name="Picture 196">
              <a:extLst>
                <a:ext uri="{FF2B5EF4-FFF2-40B4-BE49-F238E27FC236}">
                  <a16:creationId xmlns:a16="http://schemas.microsoft.com/office/drawing/2014/main" id="{8FFE11D3-F349-4227-B1D3-B687D9EE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41" name="Picture 201">
              <a:extLst>
                <a:ext uri="{FF2B5EF4-FFF2-40B4-BE49-F238E27FC236}">
                  <a16:creationId xmlns:a16="http://schemas.microsoft.com/office/drawing/2014/main" id="{866A1135-B0D4-4164-84FC-70B367636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42" name="Picture 206">
              <a:extLst>
                <a:ext uri="{FF2B5EF4-FFF2-40B4-BE49-F238E27FC236}">
                  <a16:creationId xmlns:a16="http://schemas.microsoft.com/office/drawing/2014/main" id="{60BB8625-DBF6-4B3C-891E-3F54E026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43" name="Picture 211">
              <a:extLst>
                <a:ext uri="{FF2B5EF4-FFF2-40B4-BE49-F238E27FC236}">
                  <a16:creationId xmlns:a16="http://schemas.microsoft.com/office/drawing/2014/main" id="{8F357000-9F3A-4359-8212-7DD6B7E0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44" name="Picture 212">
              <a:extLst>
                <a:ext uri="{FF2B5EF4-FFF2-40B4-BE49-F238E27FC236}">
                  <a16:creationId xmlns:a16="http://schemas.microsoft.com/office/drawing/2014/main" id="{646631DF-7F2E-42BF-BDFC-C08DF18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0723BE0-A17F-4B99-B3E4-2110FAA5E1CF}"/>
              </a:ext>
            </a:extLst>
          </p:cNvPr>
          <p:cNvSpPr txBox="1"/>
          <p:nvPr/>
        </p:nvSpPr>
        <p:spPr>
          <a:xfrm>
            <a:off x="1942192" y="885196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One</a:t>
            </a:r>
          </a:p>
          <a:p>
            <a:r>
              <a:rPr lang="en-US" dirty="0"/>
              <a:t>2017-2018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48160C-98D6-4119-8B2E-070DE7F9BF4D}"/>
              </a:ext>
            </a:extLst>
          </p:cNvPr>
          <p:cNvSpPr txBox="1"/>
          <p:nvPr/>
        </p:nvSpPr>
        <p:spPr>
          <a:xfrm>
            <a:off x="1226013" y="4143853"/>
            <a:ext cx="26386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600" dirty="0"/>
              <a:t>Simulating</a:t>
            </a:r>
          </a:p>
          <a:p>
            <a:pPr algn="ctr"/>
            <a:r>
              <a:rPr lang="en-US" sz="1600" dirty="0"/>
              <a:t>Launching</a:t>
            </a:r>
          </a:p>
          <a:p>
            <a:pPr algn="ctr"/>
            <a:r>
              <a:rPr lang="en-US" sz="1600" dirty="0"/>
              <a:t>Optimizing</a:t>
            </a:r>
          </a:p>
          <a:p>
            <a:pPr algn="ctr"/>
            <a:endParaRPr lang="en-US" sz="1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9341FA-B6ED-4750-B111-D9D7859A99C8}"/>
              </a:ext>
            </a:extLst>
          </p:cNvPr>
          <p:cNvGrpSpPr/>
          <p:nvPr/>
        </p:nvGrpSpPr>
        <p:grpSpPr>
          <a:xfrm>
            <a:off x="4781884" y="890670"/>
            <a:ext cx="2628232" cy="4453427"/>
            <a:chOff x="4927791" y="11274993"/>
            <a:chExt cx="2628232" cy="445342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120827-8B9B-48BF-BF46-4E804FD8A113}"/>
                </a:ext>
              </a:extLst>
            </p:cNvPr>
            <p:cNvSpPr txBox="1"/>
            <p:nvPr/>
          </p:nvSpPr>
          <p:spPr>
            <a:xfrm>
              <a:off x="5673455" y="15359088"/>
              <a:ext cx="1882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Year Two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E03B7E-0D44-4FB2-9EAC-64A67DE3C302}"/>
                </a:ext>
              </a:extLst>
            </p:cNvPr>
            <p:cNvSpPr txBox="1"/>
            <p:nvPr/>
          </p:nvSpPr>
          <p:spPr>
            <a:xfrm>
              <a:off x="4927791" y="11274993"/>
              <a:ext cx="26282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600" dirty="0"/>
                <a:t>Design</a:t>
              </a:r>
            </a:p>
            <a:p>
              <a:pPr algn="ctr"/>
              <a:r>
                <a:rPr lang="en-US" sz="1600" dirty="0"/>
                <a:t>Manufacture</a:t>
              </a:r>
            </a:p>
            <a:p>
              <a:pPr algn="ctr"/>
              <a:r>
                <a:rPr lang="en-US" sz="1600" dirty="0"/>
                <a:t>Test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913C41-65E4-404A-8219-93A9C8B4719F}"/>
                </a:ext>
              </a:extLst>
            </p:cNvPr>
            <p:cNvGrpSpPr/>
            <p:nvPr/>
          </p:nvGrpSpPr>
          <p:grpSpPr>
            <a:xfrm>
              <a:off x="4927791" y="12039446"/>
              <a:ext cx="2628231" cy="3504308"/>
              <a:chOff x="4889351" y="12069651"/>
              <a:chExt cx="2628231" cy="350430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7877130-B022-465F-81D1-D12F7095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51313" y="12507689"/>
                <a:ext cx="3504308" cy="2628231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1D87B4-8309-4002-95E7-157D6872E486}"/>
                  </a:ext>
                </a:extLst>
              </p:cNvPr>
              <p:cNvSpPr txBox="1"/>
              <p:nvPr/>
            </p:nvSpPr>
            <p:spPr>
              <a:xfrm rot="5400000">
                <a:off x="5446411" y="13571365"/>
                <a:ext cx="160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D5665D-DF05-463D-A032-383968F409FE}"/>
              </a:ext>
            </a:extLst>
          </p:cNvPr>
          <p:cNvSpPr txBox="1"/>
          <p:nvPr/>
        </p:nvSpPr>
        <p:spPr>
          <a:xfrm>
            <a:off x="8287367" y="824763"/>
            <a:ext cx="208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Three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C2ADF2-DD46-4402-910A-86A74A68CAC3}"/>
              </a:ext>
            </a:extLst>
          </p:cNvPr>
          <p:cNvSpPr txBox="1"/>
          <p:nvPr/>
        </p:nvSpPr>
        <p:spPr>
          <a:xfrm>
            <a:off x="7262932" y="4549490"/>
            <a:ext cx="3466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600" dirty="0"/>
              <a:t>Engine Optimization</a:t>
            </a:r>
          </a:p>
          <a:p>
            <a:pPr algn="ctr"/>
            <a:r>
              <a:rPr lang="en-US" sz="1600" dirty="0"/>
              <a:t>Rocket Integration</a:t>
            </a:r>
          </a:p>
          <a:p>
            <a:pPr algn="ctr"/>
            <a:r>
              <a:rPr lang="en-US" sz="1600" dirty="0"/>
              <a:t>Competition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1BED6D-C12A-4924-A248-244C0AE064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6217" y="2036337"/>
            <a:ext cx="3385981" cy="1711189"/>
          </a:xfrm>
          <a:prstGeom prst="rect">
            <a:avLst/>
          </a:prstGeom>
        </p:spPr>
      </p:pic>
      <p:sp>
        <p:nvSpPr>
          <p:cNvPr id="54" name="Right Arrow 24">
            <a:extLst>
              <a:ext uri="{FF2B5EF4-FFF2-40B4-BE49-F238E27FC236}">
                <a16:creationId xmlns:a16="http://schemas.microsoft.com/office/drawing/2014/main" id="{D1B0FB00-B34B-4974-A5F0-1C54F43CADC1}"/>
              </a:ext>
            </a:extLst>
          </p:cNvPr>
          <p:cNvSpPr/>
          <p:nvPr/>
        </p:nvSpPr>
        <p:spPr>
          <a:xfrm>
            <a:off x="3803010" y="2835335"/>
            <a:ext cx="1252392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ight Arrow 24">
            <a:extLst>
              <a:ext uri="{FF2B5EF4-FFF2-40B4-BE49-F238E27FC236}">
                <a16:creationId xmlns:a16="http://schemas.microsoft.com/office/drawing/2014/main" id="{3C7A83DD-E357-4665-914D-FB35D99ACFB6}"/>
              </a:ext>
            </a:extLst>
          </p:cNvPr>
          <p:cNvSpPr/>
          <p:nvPr/>
        </p:nvSpPr>
        <p:spPr>
          <a:xfrm>
            <a:off x="6970723" y="2797234"/>
            <a:ext cx="1169978" cy="496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C61DD-952F-4541-A26F-8CA11F6B2F32}"/>
              </a:ext>
            </a:extLst>
          </p:cNvPr>
          <p:cNvSpPr txBox="1"/>
          <p:nvPr/>
        </p:nvSpPr>
        <p:spPr>
          <a:xfrm>
            <a:off x="158071" y="363098"/>
            <a:ext cx="308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Three Year Plan</a:t>
            </a:r>
          </a:p>
        </p:txBody>
      </p:sp>
    </p:spTree>
    <p:extLst>
      <p:ext uri="{BB962C8B-B14F-4D97-AF65-F5344CB8AC3E}">
        <p14:creationId xmlns:p14="http://schemas.microsoft.com/office/powerpoint/2010/main" val="65724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8317FE-C333-46E1-BF79-6E3564B180B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>
              <a:extLst>
                <a:ext uri="{FF2B5EF4-FFF2-40B4-BE49-F238E27FC236}">
                  <a16:creationId xmlns:a16="http://schemas.microsoft.com/office/drawing/2014/main" id="{9AD2D256-2D68-49BC-A3D3-63C578F61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2E8AF-52E0-46D2-99EC-A96858A5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B49D9AB-22B0-4E86-9E84-91F8A27A2BE3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582F9B54-89DC-43F0-BE05-3ADB306915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92693" y="58495"/>
            <a:ext cx="10406613" cy="58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543" y="0"/>
            <a:ext cx="10131425" cy="1456267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543" y="1151794"/>
            <a:ext cx="8613226" cy="3550354"/>
          </a:xfrm>
        </p:spPr>
        <p:txBody>
          <a:bodyPr>
            <a:normAutofit/>
          </a:bodyPr>
          <a:lstStyle/>
          <a:p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Design and test a hybrid rocket for Spaceport America Cup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Propulsion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Frame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Avionics/Payload/Recovery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Operations</a:t>
            </a:r>
          </a:p>
          <a:p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Research thrust vector control on COTS engines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Feedback and Control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Mechanical Design</a:t>
            </a:r>
          </a:p>
          <a:p>
            <a:pPr marL="3690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1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58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0689" y="141085"/>
            <a:ext cx="10353675" cy="969963"/>
          </a:xfrm>
        </p:spPr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a Hybrid Rocket Engine?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42059" y="1111048"/>
            <a:ext cx="6546850" cy="879473"/>
          </a:xfrm>
        </p:spPr>
        <p:txBody>
          <a:bodyPr>
            <a:noAutofit/>
          </a:bodyPr>
          <a:lstStyle/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sz="1800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Rocket is propelled via solid and liquid components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HTPB Rubber fuel (maybe paraffin in the future)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Nitrous Oxide oxidizer (car nitrous)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Combines safety and simplicity of a solid motor with some aspects of liquid engines, i.e. throttle-ability</a:t>
            </a:r>
          </a:p>
        </p:txBody>
      </p:sp>
      <p:pic>
        <p:nvPicPr>
          <p:cNvPr id="2050" name="Picture 2" descr="Rocket Breakdo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92967" y="2186055"/>
            <a:ext cx="4654985" cy="1858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2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35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063D54C-0DD3-4806-8AB2-4DBFB0A802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9" y="3069939"/>
            <a:ext cx="3542353" cy="1991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3580F-7051-4B58-8BEA-E9270B9F7FCC}"/>
              </a:ext>
            </a:extLst>
          </p:cNvPr>
          <p:cNvSpPr txBox="1"/>
          <p:nvPr/>
        </p:nvSpPr>
        <p:spPr>
          <a:xfrm>
            <a:off x="249321" y="512002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 Galactic’s SpaceShipTwo!</a:t>
            </a:r>
          </a:p>
        </p:txBody>
      </p:sp>
    </p:spTree>
    <p:extLst>
      <p:ext uri="{BB962C8B-B14F-4D97-AF65-F5344CB8AC3E}">
        <p14:creationId xmlns:p14="http://schemas.microsoft.com/office/powerpoint/2010/main" val="336854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9466" y="37093"/>
            <a:ext cx="10353675" cy="969963"/>
          </a:xfrm>
        </p:spPr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Propulsion Team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2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35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EFCDF-CD85-6045-8125-38DBBBD1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89072" y="959428"/>
            <a:ext cx="2853528" cy="454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1D5BF1-822F-9B40-B7B3-38E690C4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00" y="1007056"/>
            <a:ext cx="4025851" cy="454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8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829466" y="37093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Frame Team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F78E14-DC63-F340-826D-3FF69A81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14" y="795861"/>
            <a:ext cx="3468115" cy="24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666AB3-3E61-474A-9D3B-303A52DBE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47" y="484061"/>
            <a:ext cx="4887566" cy="2320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554115-B92E-C048-B8F6-7A4DE9ECD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47" y="2177144"/>
            <a:ext cx="7438781" cy="34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7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829466" y="37093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Avionics/Payload/Recovery Team</a:t>
            </a:r>
          </a:p>
        </p:txBody>
      </p:sp>
      <p:pic>
        <p:nvPicPr>
          <p:cNvPr id="4098" name="Picture 2" descr="Image result for avionics rocketry">
            <a:extLst>
              <a:ext uri="{FF2B5EF4-FFF2-40B4-BE49-F238E27FC236}">
                <a16:creationId xmlns:a16="http://schemas.microsoft.com/office/drawing/2014/main" id="{ADA8271E-342B-43BE-8BB7-630D10A9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6" y="872591"/>
            <a:ext cx="3412334" cy="22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pace x space y \">
            <a:extLst>
              <a:ext uri="{FF2B5EF4-FFF2-40B4-BE49-F238E27FC236}">
                <a16:creationId xmlns:a16="http://schemas.microsoft.com/office/drawing/2014/main" id="{9CC424DB-0BA6-42AD-914D-B1E3EE0C2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04" y="872591"/>
            <a:ext cx="3956529" cy="48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riefcase computer">
            <a:extLst>
              <a:ext uri="{FF2B5EF4-FFF2-40B4-BE49-F238E27FC236}">
                <a16:creationId xmlns:a16="http://schemas.microsoft.com/office/drawing/2014/main" id="{AF654519-94ED-4044-BA2E-A491098C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62" y="3281301"/>
            <a:ext cx="3653634" cy="243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6653C-34F3-456D-A2FF-86267E18D557}"/>
              </a:ext>
            </a:extLst>
          </p:cNvPr>
          <p:cNvSpPr txBox="1"/>
          <p:nvPr/>
        </p:nvSpPr>
        <p:spPr>
          <a:xfrm>
            <a:off x="4343400" y="1007056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Electrical system of Rocket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F4961-5AE2-425B-AC3D-39F492354CD5}"/>
              </a:ext>
            </a:extLst>
          </p:cNvPr>
          <p:cNvSpPr txBox="1"/>
          <p:nvPr/>
        </p:nvSpPr>
        <p:spPr>
          <a:xfrm>
            <a:off x="520700" y="3429000"/>
            <a:ext cx="2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Control Module</a:t>
            </a:r>
          </a:p>
          <a:p>
            <a:endParaRPr lang="en-US" dirty="0"/>
          </a:p>
          <a:p>
            <a:r>
              <a:rPr lang="en-US" dirty="0"/>
              <a:t>Live data communication </a:t>
            </a:r>
          </a:p>
          <a:p>
            <a:endParaRPr lang="en-US" dirty="0"/>
          </a:p>
          <a:p>
            <a:r>
              <a:rPr lang="en-US" dirty="0"/>
              <a:t>GPS tracking</a:t>
            </a:r>
          </a:p>
        </p:txBody>
      </p:sp>
    </p:spTree>
    <p:extLst>
      <p:ext uri="{BB962C8B-B14F-4D97-AF65-F5344CB8AC3E}">
        <p14:creationId xmlns:p14="http://schemas.microsoft.com/office/powerpoint/2010/main" val="82066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1" y="66389"/>
            <a:ext cx="12191999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Operations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A063C-190F-493A-9810-6C0CF22A8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5494" b="1522"/>
          <a:stretch/>
        </p:blipFill>
        <p:spPr>
          <a:xfrm>
            <a:off x="8714159" y="1021705"/>
            <a:ext cx="3270727" cy="1881752"/>
          </a:xfrm>
          <a:prstGeom prst="rect">
            <a:avLst/>
          </a:prstGeom>
        </p:spPr>
      </p:pic>
      <p:pic>
        <p:nvPicPr>
          <p:cNvPr id="9" name="Picture 2" descr="Image result for mobile mission control">
            <a:extLst>
              <a:ext uri="{FF2B5EF4-FFF2-40B4-BE49-F238E27FC236}">
                <a16:creationId xmlns:a16="http://schemas.microsoft.com/office/drawing/2014/main" id="{FF49BDC5-9A7A-48A6-991B-7904144A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59" y="2888809"/>
            <a:ext cx="2831943" cy="18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4D57F-76AB-4F00-91E2-7D3150A5E9B3}"/>
              </a:ext>
            </a:extLst>
          </p:cNvPr>
          <p:cNvSpPr txBox="1"/>
          <p:nvPr/>
        </p:nvSpPr>
        <p:spPr>
          <a:xfrm>
            <a:off x="479394" y="1340528"/>
            <a:ext cx="8027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charge of all Spaceport coordination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Engineering integration and systems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Responsible for coordinating tests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Aid in all engineering-related activities</a:t>
            </a:r>
          </a:p>
        </p:txBody>
      </p:sp>
    </p:spTree>
    <p:extLst>
      <p:ext uri="{BB962C8B-B14F-4D97-AF65-F5344CB8AC3E}">
        <p14:creationId xmlns:p14="http://schemas.microsoft.com/office/powerpoint/2010/main" val="4181759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2777</TotalTime>
  <Words>446</Words>
  <Application>Microsoft Macintosh PowerPoint</Application>
  <PresentationFormat>Widescreen</PresentationFormat>
  <Paragraphs>95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Average</vt:lpstr>
      <vt:lpstr>Calibri</vt:lpstr>
      <vt:lpstr>Calisto MT</vt:lpstr>
      <vt:lpstr>Wingdings 2</vt:lpstr>
      <vt:lpstr>Slate</vt:lpstr>
      <vt:lpstr>UNH SEDS</vt:lpstr>
      <vt:lpstr>PowerPoint Presentation</vt:lpstr>
      <vt:lpstr>PowerPoint Presentation</vt:lpstr>
      <vt:lpstr>Project Overview </vt:lpstr>
      <vt:lpstr>What is a Hybrid Rocket Engine?</vt:lpstr>
      <vt:lpstr>Propulsion Team</vt:lpstr>
      <vt:lpstr>PowerPoint Presentation</vt:lpstr>
      <vt:lpstr>PowerPoint Presentation</vt:lpstr>
      <vt:lpstr>PowerPoint Presentation</vt:lpstr>
      <vt:lpstr>Gimbal System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Johnson, Silas G</cp:lastModifiedBy>
  <cp:revision>62</cp:revision>
  <dcterms:created xsi:type="dcterms:W3CDTF">2019-04-03T21:17:49Z</dcterms:created>
  <dcterms:modified xsi:type="dcterms:W3CDTF">2019-10-25T14:39:59Z</dcterms:modified>
</cp:coreProperties>
</file>